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8" r:id="rId4"/>
    <p:sldId id="259"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2FB28B5-62EE-4525-B5EA-3A087DE3FFD2}"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476D94-D5AF-460C-85E2-311FCD62EFE8}"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FB28B5-62EE-4525-B5EA-3A087DE3FFD2}"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476D94-D5AF-460C-85E2-311FCD62EFE8}"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FB28B5-62EE-4525-B5EA-3A087DE3FFD2}"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476D94-D5AF-460C-85E2-311FCD62EFE8}"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2FB28B5-62EE-4525-B5EA-3A087DE3FFD2}"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476D94-D5AF-460C-85E2-311FCD62EFE8}"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FB28B5-62EE-4525-B5EA-3A087DE3FFD2}" type="datetimeFigureOut">
              <a:rPr lang="en-US" smtClean="0"/>
              <a:t>10/27/2009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476D94-D5AF-460C-85E2-311FCD62EFE8}"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2FB28B5-62EE-4525-B5EA-3A087DE3FFD2}" type="datetimeFigureOut">
              <a:rPr lang="en-US" smtClean="0"/>
              <a:t>10/27/2009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476D94-D5AF-460C-85E2-311FCD62EFE8}"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2FB28B5-62EE-4525-B5EA-3A087DE3FFD2}" type="datetimeFigureOut">
              <a:rPr lang="en-US" smtClean="0"/>
              <a:t>10/27/2009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476D94-D5AF-460C-85E2-311FCD62EFE8}"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2FB28B5-62EE-4525-B5EA-3A087DE3FFD2}" type="datetimeFigureOut">
              <a:rPr lang="en-US" smtClean="0"/>
              <a:t>10/27/2009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476D94-D5AF-460C-85E2-311FCD62EFE8}"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FB28B5-62EE-4525-B5EA-3A087DE3FFD2}" type="datetimeFigureOut">
              <a:rPr lang="en-US" smtClean="0"/>
              <a:t>10/27/2009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476D94-D5AF-460C-85E2-311FCD62EFE8}"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FB28B5-62EE-4525-B5EA-3A087DE3FFD2}" type="datetimeFigureOut">
              <a:rPr lang="en-US" smtClean="0"/>
              <a:t>10/27/2009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476D94-D5AF-460C-85E2-311FCD62EFE8}"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FB28B5-62EE-4525-B5EA-3A087DE3FFD2}" type="datetimeFigureOut">
              <a:rPr lang="en-US" smtClean="0"/>
              <a:t>10/27/2009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476D94-D5AF-460C-85E2-311FCD62EFE8}"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FB28B5-62EE-4525-B5EA-3A087DE3FFD2}" type="datetimeFigureOut">
              <a:rPr lang="en-US" smtClean="0"/>
              <a:t>10/27/2009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476D94-D5AF-460C-85E2-311FCD62EFE8}"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Secondary Research</a:t>
            </a:r>
            <a:endParaRPr lang="en-GB" dirty="0"/>
          </a:p>
        </p:txBody>
      </p:sp>
      <p:sp>
        <p:nvSpPr>
          <p:cNvPr id="3" name="Subtitle 2"/>
          <p:cNvSpPr>
            <a:spLocks noGrp="1"/>
          </p:cNvSpPr>
          <p:nvPr>
            <p:ph type="subTitle" idx="1"/>
          </p:nvPr>
        </p:nvSpPr>
        <p:spPr>
          <a:solidFill>
            <a:schemeClr val="tx2">
              <a:lumMod val="60000"/>
              <a:lumOff val="40000"/>
            </a:schemeClr>
          </a:solidFill>
        </p:spPr>
        <p:txBody>
          <a:bodyPr/>
          <a:lstStyle/>
          <a:p>
            <a:r>
              <a:rPr lang="en-GB" b="1" u="sng" dirty="0" smtClean="0">
                <a:solidFill>
                  <a:schemeClr val="tx1"/>
                </a:solidFill>
              </a:rPr>
              <a:t>Learning objective: </a:t>
            </a:r>
            <a:r>
              <a:rPr lang="en-GB" dirty="0" smtClean="0">
                <a:solidFill>
                  <a:schemeClr val="tx1"/>
                </a:solidFill>
              </a:rPr>
              <a:t>To complete your secondary research</a:t>
            </a:r>
            <a:endParaRPr lang="en-GB"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Using textbooks</a:t>
            </a:r>
            <a:endParaRPr lang="en-GB" dirty="0"/>
          </a:p>
        </p:txBody>
      </p:sp>
      <p:sp>
        <p:nvSpPr>
          <p:cNvPr id="3" name="Content Placeholder 2"/>
          <p:cNvSpPr>
            <a:spLocks noGrp="1"/>
          </p:cNvSpPr>
          <p:nvPr>
            <p:ph idx="1"/>
          </p:nvPr>
        </p:nvSpPr>
        <p:spPr/>
        <p:txBody>
          <a:bodyPr/>
          <a:lstStyle/>
          <a:p>
            <a:r>
              <a:rPr lang="en-GB" dirty="0" smtClean="0"/>
              <a:t>INSERT FROM DOCUMENTS ON KINGSFORD COMPUTER</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1156"/>
          </a:xfrm>
        </p:spPr>
        <p:txBody>
          <a:bodyPr>
            <a:normAutofit fontScale="90000"/>
          </a:bodyPr>
          <a:lstStyle/>
          <a:p>
            <a:r>
              <a:rPr lang="en-GB" dirty="0" smtClean="0"/>
              <a:t>Content analysis – Using newspapers</a:t>
            </a:r>
            <a:endParaRPr lang="en-GB" dirty="0"/>
          </a:p>
        </p:txBody>
      </p:sp>
      <p:sp>
        <p:nvSpPr>
          <p:cNvPr id="3" name="Content Placeholder 2"/>
          <p:cNvSpPr>
            <a:spLocks noGrp="1"/>
          </p:cNvSpPr>
          <p:nvPr>
            <p:ph idx="1"/>
          </p:nvPr>
        </p:nvSpPr>
        <p:spPr>
          <a:solidFill>
            <a:srgbClr val="92D050"/>
          </a:solidFill>
        </p:spPr>
        <p:txBody>
          <a:bodyPr>
            <a:normAutofit fontScale="77500" lnSpcReduction="20000"/>
          </a:bodyPr>
          <a:lstStyle/>
          <a:p>
            <a:r>
              <a:rPr lang="en-GB" dirty="0"/>
              <a:t>One way in which sociologists study the mass media is to use </a:t>
            </a:r>
            <a:r>
              <a:rPr lang="en-GB" b="1" dirty="0"/>
              <a:t>content analysis</a:t>
            </a:r>
            <a:r>
              <a:rPr lang="en-GB" dirty="0"/>
              <a:t>. This is a very useful way of looking at what is written in newspapers. It helps us to detect </a:t>
            </a:r>
            <a:r>
              <a:rPr lang="en-GB" b="1" dirty="0"/>
              <a:t>stereotypes</a:t>
            </a:r>
            <a:r>
              <a:rPr lang="en-GB" dirty="0"/>
              <a:t>.</a:t>
            </a:r>
          </a:p>
          <a:p>
            <a:pPr>
              <a:buNone/>
            </a:pPr>
            <a:r>
              <a:rPr lang="en-GB" dirty="0"/>
              <a:t> </a:t>
            </a:r>
          </a:p>
          <a:p>
            <a:r>
              <a:rPr lang="en-GB" dirty="0"/>
              <a:t>Sociologists have found that male and female are often</a:t>
            </a:r>
            <a:r>
              <a:rPr lang="en-GB" b="1" dirty="0"/>
              <a:t> stereotypes </a:t>
            </a:r>
            <a:r>
              <a:rPr lang="en-GB" dirty="0"/>
              <a:t>in the media. When a crime is committed by a man, the media may portray the man as being ‘violent’ or dangerous’. This is because men are seen as ‘tough’. Crimes by women are often described as ‘shocking’. This is because women are seen as being gentle and caring. Therefore, when they commit a crime, it is unexpected.</a:t>
            </a:r>
          </a:p>
          <a:p>
            <a:pPr>
              <a:buNone/>
            </a:pPr>
            <a:r>
              <a:rPr lang="en-GB" dirty="0"/>
              <a:t> </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rmAutofit/>
          </a:bodyPr>
          <a:lstStyle/>
          <a:p>
            <a:r>
              <a:rPr lang="en-GB" sz="2400" b="1" u="sng" dirty="0" smtClean="0"/>
              <a:t>Newspapers</a:t>
            </a:r>
            <a:endParaRPr lang="en-GB" sz="2400" b="1" u="sng" dirty="0"/>
          </a:p>
        </p:txBody>
      </p:sp>
      <p:sp>
        <p:nvSpPr>
          <p:cNvPr id="3" name="Content Placeholder 2"/>
          <p:cNvSpPr>
            <a:spLocks noGrp="1"/>
          </p:cNvSpPr>
          <p:nvPr>
            <p:ph idx="1"/>
          </p:nvPr>
        </p:nvSpPr>
        <p:spPr>
          <a:xfrm>
            <a:off x="457200" y="1000108"/>
            <a:ext cx="8229600" cy="5126055"/>
          </a:xfrm>
          <a:solidFill>
            <a:srgbClr val="00B0F0"/>
          </a:solidFill>
        </p:spPr>
        <p:txBody>
          <a:bodyPr>
            <a:normAutofit fontScale="55000" lnSpcReduction="20000"/>
          </a:bodyPr>
          <a:lstStyle/>
          <a:p>
            <a:r>
              <a:rPr lang="en-GB" sz="3600" dirty="0" smtClean="0"/>
              <a:t>One method of using content analysis is to count the number of times certain words or types of words are used. Using </a:t>
            </a:r>
            <a:r>
              <a:rPr lang="en-GB" sz="3600" b="1" dirty="0" smtClean="0"/>
              <a:t>two</a:t>
            </a:r>
            <a:r>
              <a:rPr lang="en-GB" sz="3600" dirty="0" smtClean="0"/>
              <a:t> newspaper articles about crime, you are going to investigate whether stereotypes of male and female criminals are used in the media. One article should be about a male criminal and one should be about a female criminal.</a:t>
            </a:r>
          </a:p>
          <a:p>
            <a:endParaRPr lang="en-GB" b="1" u="sng" dirty="0" smtClean="0"/>
          </a:p>
          <a:p>
            <a:r>
              <a:rPr lang="en-GB" b="1" u="sng" dirty="0" smtClean="0"/>
              <a:t>Article </a:t>
            </a:r>
            <a:r>
              <a:rPr lang="en-GB" b="1" u="sng" dirty="0"/>
              <a:t>1</a:t>
            </a:r>
            <a:endParaRPr lang="en-GB" dirty="0"/>
          </a:p>
          <a:p>
            <a:pPr>
              <a:buNone/>
            </a:pPr>
            <a:r>
              <a:rPr lang="en-GB" b="1" dirty="0"/>
              <a:t> </a:t>
            </a:r>
            <a:endParaRPr lang="en-GB" dirty="0"/>
          </a:p>
          <a:p>
            <a:r>
              <a:rPr lang="en-GB" dirty="0"/>
              <a:t>Words used to describe ale criminals in the article</a:t>
            </a:r>
          </a:p>
          <a:p>
            <a:pPr>
              <a:buNone/>
            </a:pPr>
            <a:r>
              <a:rPr lang="en-GB" dirty="0"/>
              <a:t> </a:t>
            </a:r>
          </a:p>
          <a:p>
            <a:r>
              <a:rPr lang="en-GB" dirty="0"/>
              <a:t>‘Facts’ included in the article</a:t>
            </a:r>
          </a:p>
          <a:p>
            <a:pPr>
              <a:buNone/>
            </a:pPr>
            <a:r>
              <a:rPr lang="en-GB" dirty="0"/>
              <a:t> </a:t>
            </a:r>
          </a:p>
          <a:p>
            <a:pPr>
              <a:buNone/>
            </a:pPr>
            <a:r>
              <a:rPr lang="en-GB" dirty="0"/>
              <a:t> </a:t>
            </a:r>
          </a:p>
          <a:p>
            <a:r>
              <a:rPr lang="en-GB" b="1" u="sng" dirty="0"/>
              <a:t>Article 2</a:t>
            </a:r>
          </a:p>
          <a:p>
            <a:pPr>
              <a:buNone/>
            </a:pPr>
            <a:r>
              <a:rPr lang="en-GB" dirty="0"/>
              <a:t> </a:t>
            </a:r>
          </a:p>
          <a:p>
            <a:r>
              <a:rPr lang="en-GB" dirty="0"/>
              <a:t>Words used to describe ale criminals in the article</a:t>
            </a:r>
          </a:p>
          <a:p>
            <a:pPr>
              <a:buNone/>
            </a:pPr>
            <a:r>
              <a:rPr lang="en-GB" dirty="0"/>
              <a:t> </a:t>
            </a:r>
          </a:p>
          <a:p>
            <a:r>
              <a:rPr lang="en-GB" dirty="0"/>
              <a:t>‘Facts’ included in the article</a:t>
            </a:r>
          </a:p>
          <a:p>
            <a:endParaRPr lang="en-GB" dirty="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smtClean="0"/>
              <a:t>Using websites </a:t>
            </a:r>
            <a:endParaRPr lang="en-GB" b="1" u="sng" dirty="0"/>
          </a:p>
        </p:txBody>
      </p:sp>
      <p:sp>
        <p:nvSpPr>
          <p:cNvPr id="3" name="Content Placeholder 2"/>
          <p:cNvSpPr>
            <a:spLocks noGrp="1"/>
          </p:cNvSpPr>
          <p:nvPr>
            <p:ph idx="1"/>
          </p:nvPr>
        </p:nvSpPr>
        <p:spPr>
          <a:solidFill>
            <a:srgbClr val="FFFF00"/>
          </a:solidFill>
        </p:spPr>
        <p:txBody>
          <a:bodyPr>
            <a:normAutofit lnSpcReduction="10000"/>
          </a:bodyPr>
          <a:lstStyle/>
          <a:p>
            <a:r>
              <a:rPr lang="en-GB" dirty="0" smtClean="0"/>
              <a:t>When you complete any research on the internet that you feel is relevant to your coursework, ensure you make a copy of it as it will be needed in your Bibliography.</a:t>
            </a:r>
          </a:p>
          <a:p>
            <a:r>
              <a:rPr lang="en-GB" dirty="0" smtClean="0"/>
              <a:t>Print and highlight any areas that you feel are relevant to your topic.</a:t>
            </a:r>
          </a:p>
          <a:p>
            <a:r>
              <a:rPr lang="en-GB" dirty="0" smtClean="0"/>
              <a:t>Ensure you refer to your aims and hypothesis whenever you use material to support your project.</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193</Words>
  <Application>Microsoft Office PowerPoint</Application>
  <PresentationFormat>On-screen Show (4:3)</PresentationFormat>
  <Paragraphs>28</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Secondary Research</vt:lpstr>
      <vt:lpstr>Using textbooks</vt:lpstr>
      <vt:lpstr>Content analysis – Using newspapers</vt:lpstr>
      <vt:lpstr>Newspapers</vt:lpstr>
      <vt:lpstr>Using websites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Content analysis</dc:title>
  <dc:creator>Farida</dc:creator>
  <cp:lastModifiedBy>Farida</cp:lastModifiedBy>
  <cp:revision>3</cp:revision>
  <dcterms:created xsi:type="dcterms:W3CDTF">2009-10-27T11:24:59Z</dcterms:created>
  <dcterms:modified xsi:type="dcterms:W3CDTF">2009-10-27T11:53:29Z</dcterms:modified>
</cp:coreProperties>
</file>