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69" r:id="rId4"/>
    <p:sldId id="270" r:id="rId5"/>
    <p:sldId id="261" r:id="rId6"/>
    <p:sldId id="262" r:id="rId7"/>
    <p:sldId id="257" r:id="rId8"/>
    <p:sldId id="258" r:id="rId9"/>
    <p:sldId id="259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B225C9B-ED98-475B-9E83-3E6EC6D0E4E6}" type="datetimeFigureOut">
              <a:rPr lang="en-US" smtClean="0"/>
              <a:pPr/>
              <a:t>10/11/2009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29A7096-91D3-4D75-BA68-E0A420E3C31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662" y="3929066"/>
            <a:ext cx="7772400" cy="1975104"/>
          </a:xfrm>
        </p:spPr>
        <p:txBody>
          <a:bodyPr>
            <a:normAutofit/>
          </a:bodyPr>
          <a:lstStyle/>
          <a:p>
            <a:r>
              <a:rPr lang="en-GB" sz="4400" b="1" u="sng" dirty="0" smtClean="0"/>
              <a:t>Methodology</a:t>
            </a:r>
            <a:endParaRPr lang="en-GB" sz="44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000240"/>
            <a:ext cx="6853262" cy="1376384"/>
          </a:xfrm>
          <a:noFill/>
        </p:spPr>
        <p:txBody>
          <a:bodyPr>
            <a:noAutofit/>
          </a:bodyPr>
          <a:lstStyle/>
          <a:p>
            <a:r>
              <a:rPr lang="en-GB" sz="2800" b="1" u="sng" dirty="0" smtClean="0">
                <a:solidFill>
                  <a:schemeClr val="tx1"/>
                </a:solidFill>
              </a:rPr>
              <a:t>Learning objective: </a:t>
            </a:r>
            <a:r>
              <a:rPr lang="en-GB" sz="2800" dirty="0" smtClean="0">
                <a:solidFill>
                  <a:schemeClr val="tx1"/>
                </a:solidFill>
              </a:rPr>
              <a:t>To </a:t>
            </a:r>
            <a:r>
              <a:rPr lang="en-GB" sz="2800" dirty="0" smtClean="0">
                <a:solidFill>
                  <a:schemeClr val="tx1"/>
                </a:solidFill>
              </a:rPr>
              <a:t>understand what the methodology section of your coursework consists of and to know how to put it together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71736" y="5214950"/>
            <a:ext cx="62151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i="1" dirty="0" smtClean="0"/>
              <a:t>Starter: ‘Test your Knowledge!’ Match up the definitions with the appropriate words</a:t>
            </a:r>
            <a:endParaRPr lang="en-GB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357918" y="42860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13 October 2009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Homework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5924"/>
          </a:xfrm>
          <a:noFill/>
        </p:spPr>
        <p:txBody>
          <a:bodyPr/>
          <a:lstStyle/>
          <a:p>
            <a:r>
              <a:rPr lang="en-GB" dirty="0" smtClean="0"/>
              <a:t>Complete your typed version of ‘methodology’ for the next lesson.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7772400" cy="914400"/>
          </a:xfrm>
        </p:spPr>
        <p:txBody>
          <a:bodyPr/>
          <a:lstStyle/>
          <a:p>
            <a:r>
              <a:rPr lang="en-GB" b="1" u="sng" dirty="0" smtClean="0"/>
              <a:t>Key </a:t>
            </a:r>
            <a:r>
              <a:rPr lang="en-GB" b="1" u="sng" dirty="0" smtClean="0"/>
              <a:t>terms - checkpoint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000108"/>
            <a:ext cx="7986714" cy="5214974"/>
          </a:xfrm>
          <a:noFill/>
        </p:spPr>
        <p:txBody>
          <a:bodyPr>
            <a:noAutofit/>
          </a:bodyPr>
          <a:lstStyle/>
          <a:p>
            <a:pPr lvl="0"/>
            <a:r>
              <a:rPr lang="en-GB" sz="2000" b="1" u="sng" dirty="0"/>
              <a:t>Sampling </a:t>
            </a:r>
            <a:r>
              <a:rPr lang="en-GB" sz="2000" dirty="0"/>
              <a:t>– a way of finding a small number of people who form a representative cross-section of the population in general.</a:t>
            </a:r>
          </a:p>
          <a:p>
            <a:pPr lvl="0"/>
            <a:r>
              <a:rPr lang="en-GB" sz="2000" b="1" u="sng" dirty="0"/>
              <a:t>Pilot study </a:t>
            </a:r>
            <a:r>
              <a:rPr lang="en-GB" sz="2000" dirty="0"/>
              <a:t>– a small-scale, practice run for a larger survey.</a:t>
            </a:r>
          </a:p>
          <a:p>
            <a:pPr lvl="0"/>
            <a:r>
              <a:rPr lang="en-GB" sz="2000" b="1" u="sng" dirty="0"/>
              <a:t>Questionnaire</a:t>
            </a:r>
            <a:r>
              <a:rPr lang="en-GB" sz="2000" dirty="0"/>
              <a:t> – a series of written questions, which people complete by themselves.</a:t>
            </a:r>
          </a:p>
          <a:p>
            <a:pPr lvl="0"/>
            <a:r>
              <a:rPr lang="en-GB" sz="2000" b="1" u="sng" dirty="0"/>
              <a:t>Interview </a:t>
            </a:r>
            <a:r>
              <a:rPr lang="en-GB" sz="2000" dirty="0"/>
              <a:t>– a series of questions or topics asked by the researcher directly to a person and the researcher records the answer.</a:t>
            </a:r>
          </a:p>
          <a:p>
            <a:pPr lvl="0"/>
            <a:r>
              <a:rPr lang="en-GB" sz="2000" b="1" u="sng" dirty="0"/>
              <a:t>Primary sources </a:t>
            </a:r>
            <a:r>
              <a:rPr lang="en-GB" sz="2000" dirty="0"/>
              <a:t>– all information that the researcher has gathered himself.</a:t>
            </a:r>
          </a:p>
          <a:p>
            <a:pPr lvl="0"/>
            <a:r>
              <a:rPr lang="en-GB" sz="2000" b="1" u="sng" dirty="0"/>
              <a:t>Secondary sources </a:t>
            </a:r>
            <a:r>
              <a:rPr lang="en-GB" sz="2000" dirty="0"/>
              <a:t>– information gathered by someone else that the researcher uses in his or her study.</a:t>
            </a:r>
          </a:p>
          <a:p>
            <a:pPr lvl="0"/>
            <a:r>
              <a:rPr lang="en-GB" sz="2000" b="1" u="sng" dirty="0"/>
              <a:t>Reliable </a:t>
            </a:r>
            <a:r>
              <a:rPr lang="en-GB" sz="2000" dirty="0"/>
              <a:t>– each interview or questionnaire is carried out to a standard format so that the researcher is sure that they are all the same.</a:t>
            </a:r>
          </a:p>
          <a:p>
            <a:pPr lvl="0"/>
            <a:r>
              <a:rPr lang="en-GB" sz="2000" b="1" u="sng" dirty="0"/>
              <a:t>Valid</a:t>
            </a:r>
            <a:r>
              <a:rPr lang="en-GB" sz="2000" dirty="0"/>
              <a:t> – the research measures what it is supposed to measure</a:t>
            </a:r>
            <a:r>
              <a:rPr lang="en-GB" sz="2000" dirty="0" smtClean="0"/>
              <a:t>.</a:t>
            </a:r>
            <a:endParaRPr lang="en-GB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/>
              <a:t>Looking at your list of methods, write down </a:t>
            </a:r>
            <a:r>
              <a:rPr lang="en-GB" sz="3200" dirty="0" smtClean="0"/>
              <a:t>the advantages and disadvantages of each </a:t>
            </a:r>
            <a:r>
              <a:rPr lang="en-GB" sz="3200" dirty="0" smtClean="0"/>
              <a:t>method.</a:t>
            </a:r>
          </a:p>
          <a:p>
            <a:endParaRPr lang="en-GB" sz="3200" dirty="0" smtClean="0"/>
          </a:p>
          <a:p>
            <a:r>
              <a:rPr lang="en-GB" sz="3200" dirty="0" smtClean="0"/>
              <a:t>Then </a:t>
            </a:r>
            <a:r>
              <a:rPr lang="en-GB" sz="3200" dirty="0" smtClean="0"/>
              <a:t>decide which method is </a:t>
            </a:r>
            <a:r>
              <a:rPr lang="en-GB" sz="3200" dirty="0" smtClean="0"/>
              <a:t>best to use for your topic, which method will help you gain the best results for your research?</a:t>
            </a:r>
            <a:endParaRPr lang="en-GB" sz="3200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7772400" cy="914400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214290"/>
          <a:ext cx="8501122" cy="6500858"/>
        </p:xfrm>
        <a:graphic>
          <a:graphicData uri="http://schemas.openxmlformats.org/drawingml/2006/table">
            <a:tbl>
              <a:tblPr/>
              <a:tblGrid>
                <a:gridCol w="1866040"/>
                <a:gridCol w="951805"/>
                <a:gridCol w="1775032"/>
                <a:gridCol w="3908245"/>
              </a:tblGrid>
              <a:tr h="1977857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latin typeface="Calibri"/>
                          <a:ea typeface="Calibri"/>
                          <a:cs typeface="Times New Roman"/>
                        </a:rPr>
                        <a:t>Methodology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latin typeface="Calibri"/>
                          <a:ea typeface="Calibri"/>
                          <a:cs typeface="Times New Roman"/>
                        </a:rPr>
                        <a:t>Maximum 4 marks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40" marR="64440" marT="89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latin typeface="Calibri"/>
                          <a:ea typeface="Calibri"/>
                          <a:cs typeface="Times New Roman"/>
                        </a:rPr>
                        <a:t>Band 1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40" marR="64440" marT="89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latin typeface="Calibri"/>
                          <a:ea typeface="Times New Roman"/>
                          <a:cs typeface="Times New Roman"/>
                        </a:rPr>
                        <a:t>1 mark Identifies a basic sociological method but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40" marR="64440" marT="89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kern="1200">
                          <a:latin typeface="Calibri"/>
                          <a:ea typeface="Times New Roman"/>
                          <a:cs typeface="Times New Roman"/>
                        </a:rPr>
                        <a:t>demonstrates little understanding of how to</a:t>
                      </a:r>
                      <a:endParaRPr lang="en-GB" sz="12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kern="1200">
                          <a:latin typeface="Calibri"/>
                          <a:ea typeface="Times New Roman"/>
                          <a:cs typeface="Times New Roman"/>
                        </a:rPr>
                        <a:t>Use it effectively in the chosen project. Little</a:t>
                      </a:r>
                      <a:endParaRPr lang="en-GB" sz="12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kern="1200">
                          <a:latin typeface="Calibri"/>
                          <a:ea typeface="Times New Roman"/>
                          <a:cs typeface="Times New Roman"/>
                        </a:rPr>
                        <a:t>or no consideration is given to ethical issues</a:t>
                      </a:r>
                      <a:endParaRPr lang="en-GB" sz="12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kern="1200">
                          <a:latin typeface="Calibri"/>
                          <a:ea typeface="Times New Roman"/>
                          <a:cs typeface="Times New Roman"/>
                        </a:rPr>
                        <a:t>Involved in the research process.</a:t>
                      </a:r>
                      <a:endParaRPr lang="en-GB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40" marR="64440" marT="89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8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1200" b="1">
                        <a:latin typeface="Calibri"/>
                      </a:endParaRPr>
                    </a:p>
                  </a:txBody>
                  <a:tcPr marL="8950" marR="8950" marT="89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>
                          <a:latin typeface="Calibri"/>
                          <a:ea typeface="Times New Roman"/>
                          <a:cs typeface="Times New Roman"/>
                        </a:rPr>
                        <a:t>Band 2</a:t>
                      </a:r>
                      <a:endParaRPr lang="en-GB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40" marR="64440" marT="89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latin typeface="Calibri"/>
                          <a:ea typeface="Times New Roman"/>
                          <a:cs typeface="Times New Roman"/>
                        </a:rPr>
                        <a:t>2-3 marks Applies an appropriate sociological method in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40" marR="64440" marT="89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kern="1200" dirty="0">
                          <a:latin typeface="Calibri"/>
                          <a:ea typeface="Times New Roman"/>
                          <a:cs typeface="Times New Roman"/>
                        </a:rPr>
                        <a:t>Some depth. Consideration is given to some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kern="1200" dirty="0">
                          <a:latin typeface="Calibri"/>
                          <a:ea typeface="Times New Roman"/>
                          <a:cs typeface="Times New Roman"/>
                        </a:rPr>
                        <a:t>Of the limitations of the method chosen.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kern="1200" dirty="0">
                          <a:latin typeface="Calibri"/>
                          <a:ea typeface="Times New Roman"/>
                          <a:cs typeface="Times New Roman"/>
                        </a:rPr>
                        <a:t>Some consideration is given to ethical issues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kern="1200" dirty="0">
                          <a:latin typeface="Calibri"/>
                          <a:ea typeface="Times New Roman"/>
                          <a:cs typeface="Times New Roman"/>
                        </a:rPr>
                        <a:t>Involved in the research process.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40" marR="64440" marT="89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1200" b="1" dirty="0">
                        <a:latin typeface="Calibri"/>
                      </a:endParaRPr>
                    </a:p>
                  </a:txBody>
                  <a:tcPr marL="8950" marR="8950" marT="89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>
                          <a:latin typeface="Calibri"/>
                          <a:ea typeface="Times New Roman"/>
                          <a:cs typeface="Times New Roman"/>
                        </a:rPr>
                        <a:t>Band 3</a:t>
                      </a:r>
                      <a:endParaRPr lang="en-GB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40" marR="64440" marT="89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latin typeface="Calibri"/>
                          <a:ea typeface="Times New Roman"/>
                          <a:cs typeface="Times New Roman"/>
                        </a:rPr>
                        <a:t>4 marks Applies an appropriate, effective and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40" marR="64440" marT="89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dirty="0">
                          <a:latin typeface="Calibri"/>
                          <a:ea typeface="Calibri"/>
                          <a:cs typeface="Times New Roman"/>
                        </a:rPr>
                        <a:t>Systematic sociological method in depth.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dirty="0">
                          <a:latin typeface="Calibri"/>
                          <a:ea typeface="Calibri"/>
                          <a:cs typeface="Times New Roman"/>
                        </a:rPr>
                        <a:t>Consideration is given to a detailed appraisal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dirty="0">
                          <a:latin typeface="Calibri"/>
                          <a:ea typeface="Calibri"/>
                          <a:cs typeface="Times New Roman"/>
                        </a:rPr>
                        <a:t>Of the limitations of the chosen method.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dirty="0">
                          <a:latin typeface="Calibri"/>
                          <a:ea typeface="Calibri"/>
                          <a:cs typeface="Times New Roman"/>
                        </a:rPr>
                        <a:t>Some consideration is given to ethical issues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GB" sz="1600" b="1" dirty="0">
                          <a:latin typeface="Calibri"/>
                          <a:ea typeface="Calibri"/>
                          <a:cs typeface="Times New Roman"/>
                        </a:rPr>
                        <a:t>Involved in the research process.</a:t>
                      </a:r>
                      <a:endParaRPr lang="en-GB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40" marR="64440" marT="89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Areas you must include: 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Which research technique you are going to use, including advantages and disadvantages of the method of choice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Reasons why you chose that particular method and not something else, for example a questionnaire instead of participant observation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sampling methods you have used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Your pilot study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Your secondary research methods, such as using textbooks (give names), the internet (state websites), newspaper articles, national statistics, etc.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One way in which you can complete your methodology is: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77500" lnSpcReduction="20000"/>
          </a:bodyPr>
          <a:lstStyle/>
          <a:p>
            <a:pPr lvl="0"/>
            <a:r>
              <a:rPr lang="en-GB" dirty="0"/>
              <a:t>Decide which method you want to use, and then complete the following.</a:t>
            </a:r>
          </a:p>
          <a:p>
            <a:pPr>
              <a:buNone/>
            </a:pPr>
            <a:r>
              <a:rPr lang="en-GB" dirty="0"/>
              <a:t> </a:t>
            </a:r>
          </a:p>
          <a:p>
            <a:pPr lvl="0"/>
            <a:r>
              <a:rPr lang="en-GB" dirty="0"/>
              <a:t>The research method I have decided to us is …..</a:t>
            </a:r>
          </a:p>
          <a:p>
            <a:endParaRPr lang="en-GB" dirty="0"/>
          </a:p>
          <a:p>
            <a:pPr lvl="0"/>
            <a:r>
              <a:rPr lang="en-GB" dirty="0"/>
              <a:t>The reasons I chose this method are …. (put the advantages)</a:t>
            </a:r>
          </a:p>
          <a:p>
            <a:endParaRPr lang="en-GB" dirty="0"/>
          </a:p>
          <a:p>
            <a:pPr lvl="0"/>
            <a:r>
              <a:rPr lang="en-GB" dirty="0"/>
              <a:t>This method is particularly useful for my research on ……… because ……</a:t>
            </a:r>
          </a:p>
          <a:p>
            <a:endParaRPr lang="en-GB" dirty="0"/>
          </a:p>
          <a:p>
            <a:pPr lvl="0"/>
            <a:r>
              <a:rPr lang="en-GB" dirty="0"/>
              <a:t>I chose not to use …….. (other methods)  because ………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b="1" u="sng" dirty="0" smtClean="0"/>
              <a:t>How to write your methodology</a:t>
            </a:r>
            <a:endParaRPr lang="en-GB" sz="2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  <a:noFill/>
        </p:spPr>
        <p:txBody>
          <a:bodyPr>
            <a:normAutofit fontScale="77500" lnSpcReduction="20000"/>
          </a:bodyPr>
          <a:lstStyle/>
          <a:p>
            <a:r>
              <a:rPr lang="en-GB" i="1" dirty="0"/>
              <a:t>Having decided upon my research topic and hypothesis, the next stage of my coursework is to think about how I will conduct my primary research. There are several different methods I could use and part of my decision is what type of data I want to collect. </a:t>
            </a:r>
            <a:endParaRPr lang="en-GB" dirty="0"/>
          </a:p>
          <a:p>
            <a:endParaRPr lang="en-GB" i="1" dirty="0" smtClean="0"/>
          </a:p>
          <a:p>
            <a:r>
              <a:rPr lang="en-GB" i="1" dirty="0" smtClean="0"/>
              <a:t>There </a:t>
            </a:r>
            <a:r>
              <a:rPr lang="en-GB" i="1" dirty="0"/>
              <a:t>are two different types of data: Quantitative and Qualitative</a:t>
            </a:r>
            <a:endParaRPr lang="en-GB" dirty="0"/>
          </a:p>
          <a:p>
            <a:pPr>
              <a:buNone/>
            </a:pPr>
            <a:r>
              <a:rPr lang="en-GB" i="1" dirty="0"/>
              <a:t> </a:t>
            </a:r>
            <a:endParaRPr lang="en-GB" dirty="0"/>
          </a:p>
          <a:p>
            <a:r>
              <a:rPr lang="en-GB" b="1" i="1" dirty="0"/>
              <a:t>Quantitative:</a:t>
            </a:r>
            <a:endParaRPr lang="en-GB" dirty="0"/>
          </a:p>
          <a:p>
            <a:r>
              <a:rPr lang="en-GB" b="1" i="1" dirty="0"/>
              <a:t>Qualitative: </a:t>
            </a:r>
            <a:endParaRPr lang="en-GB" dirty="0"/>
          </a:p>
          <a:p>
            <a:endParaRPr lang="en-GB" dirty="0"/>
          </a:p>
          <a:p>
            <a:r>
              <a:rPr lang="en-GB" i="1" dirty="0"/>
              <a:t>Because of the topic of my research I have decided that I primarily want to collect ………………………………. Data. This is because …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How to write your 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77500" lnSpcReduction="20000"/>
          </a:bodyPr>
          <a:lstStyle/>
          <a:p>
            <a:r>
              <a:rPr lang="en-GB" sz="3800" i="1" dirty="0"/>
              <a:t>The two main methods that I could use are: _________and _________</a:t>
            </a:r>
            <a:endParaRPr lang="en-GB" sz="3800" dirty="0"/>
          </a:p>
          <a:p>
            <a:endParaRPr lang="en-GB" sz="3800" dirty="0"/>
          </a:p>
          <a:p>
            <a:r>
              <a:rPr lang="en-GB" sz="3800" i="1" dirty="0"/>
              <a:t>The </a:t>
            </a:r>
            <a:r>
              <a:rPr lang="en-GB" sz="3800" b="1" i="1" dirty="0"/>
              <a:t>advantages</a:t>
            </a:r>
            <a:r>
              <a:rPr lang="en-GB" sz="3800" i="1" dirty="0"/>
              <a:t> of my first choice are:</a:t>
            </a:r>
            <a:endParaRPr lang="en-GB" sz="3800" dirty="0"/>
          </a:p>
          <a:p>
            <a:pPr>
              <a:buNone/>
            </a:pPr>
            <a:r>
              <a:rPr lang="en-GB" sz="3800" i="1" dirty="0"/>
              <a:t> </a:t>
            </a:r>
            <a:endParaRPr lang="en-GB" sz="3800" dirty="0"/>
          </a:p>
          <a:p>
            <a:r>
              <a:rPr lang="en-GB" sz="3800" i="1" dirty="0"/>
              <a:t>The </a:t>
            </a:r>
            <a:r>
              <a:rPr lang="en-GB" sz="3800" b="1" i="1" dirty="0"/>
              <a:t>disadvantages</a:t>
            </a:r>
            <a:r>
              <a:rPr lang="en-GB" sz="3800" i="1" dirty="0"/>
              <a:t> of my first choice are:</a:t>
            </a:r>
            <a:endParaRPr lang="en-GB" sz="3800" dirty="0"/>
          </a:p>
          <a:p>
            <a:pPr>
              <a:buNone/>
            </a:pPr>
            <a:r>
              <a:rPr lang="en-GB" sz="3800" i="1" dirty="0"/>
              <a:t> </a:t>
            </a:r>
            <a:endParaRPr lang="en-GB" sz="3800" dirty="0"/>
          </a:p>
          <a:p>
            <a:r>
              <a:rPr lang="en-GB" sz="3800" i="1" dirty="0"/>
              <a:t>The </a:t>
            </a:r>
            <a:r>
              <a:rPr lang="en-GB" sz="3800" b="1" i="1" dirty="0"/>
              <a:t>advantages</a:t>
            </a:r>
            <a:r>
              <a:rPr lang="en-GB" sz="3800" i="1" dirty="0"/>
              <a:t> of my second choice are:</a:t>
            </a:r>
            <a:endParaRPr lang="en-GB" sz="3800" dirty="0"/>
          </a:p>
          <a:p>
            <a:pPr>
              <a:buNone/>
            </a:pPr>
            <a:r>
              <a:rPr lang="en-GB" sz="3800" i="1" dirty="0"/>
              <a:t>  </a:t>
            </a:r>
            <a:endParaRPr lang="en-GB" sz="3800" dirty="0"/>
          </a:p>
          <a:p>
            <a:r>
              <a:rPr lang="en-GB" sz="3800" i="1" dirty="0"/>
              <a:t>The </a:t>
            </a:r>
            <a:r>
              <a:rPr lang="en-GB" sz="3800" b="1" i="1" dirty="0"/>
              <a:t>disadvantages</a:t>
            </a:r>
            <a:r>
              <a:rPr lang="en-GB" sz="3800" i="1" dirty="0"/>
              <a:t> of my second choice are: </a:t>
            </a:r>
            <a:endParaRPr lang="en-GB" sz="38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How to write your 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GB" i="1" dirty="0"/>
              <a:t>Having fully considered these options I have </a:t>
            </a:r>
            <a:r>
              <a:rPr lang="en-GB" b="1" i="1" dirty="0"/>
              <a:t>decided </a:t>
            </a:r>
            <a:r>
              <a:rPr lang="en-GB" i="1" dirty="0"/>
              <a:t>to conduct ….</a:t>
            </a:r>
            <a:endParaRPr lang="en-GB" dirty="0"/>
          </a:p>
          <a:p>
            <a:r>
              <a:rPr lang="en-GB" i="1" dirty="0"/>
              <a:t>I feel this would be best for my chosen topic because …</a:t>
            </a:r>
            <a:endParaRPr lang="en-GB" dirty="0"/>
          </a:p>
          <a:p>
            <a:pPr>
              <a:buNone/>
            </a:pPr>
            <a:endParaRPr lang="en-GB" dirty="0"/>
          </a:p>
          <a:p>
            <a:r>
              <a:rPr lang="en-GB" i="1" dirty="0"/>
              <a:t>Next I need to think about how I will find my subjects </a:t>
            </a:r>
            <a:r>
              <a:rPr lang="en-GB" b="1" i="1" dirty="0"/>
              <a:t>(sample)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285</TotalTime>
  <Words>607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Methodology</vt:lpstr>
      <vt:lpstr>Key terms - checkpoint</vt:lpstr>
      <vt:lpstr>Methods</vt:lpstr>
      <vt:lpstr>Slide 4</vt:lpstr>
      <vt:lpstr>Areas you must include: </vt:lpstr>
      <vt:lpstr>One way in which you can complete your methodology is: </vt:lpstr>
      <vt:lpstr>How to write your methodology</vt:lpstr>
      <vt:lpstr>How to write your methodology</vt:lpstr>
      <vt:lpstr>How to write your methodology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Methodology</dc:title>
  <dc:creator>Farida</dc:creator>
  <cp:lastModifiedBy>Judy Sung</cp:lastModifiedBy>
  <cp:revision>10</cp:revision>
  <dcterms:created xsi:type="dcterms:W3CDTF">2009-09-28T18:33:21Z</dcterms:created>
  <dcterms:modified xsi:type="dcterms:W3CDTF">2009-10-11T15:47:14Z</dcterms:modified>
</cp:coreProperties>
</file>