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1"/>
  </p:handoutMasterIdLst>
  <p:sldIdLst>
    <p:sldId id="256" r:id="rId2"/>
    <p:sldId id="257" r:id="rId3"/>
    <p:sldId id="260" r:id="rId4"/>
    <p:sldId id="261" r:id="rId5"/>
    <p:sldId id="262" r:id="rId6"/>
    <p:sldId id="263" r:id="rId7"/>
    <p:sldId id="264" r:id="rId8"/>
    <p:sldId id="265" r:id="rId9"/>
    <p:sldId id="258"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552"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07733C3-E195-4E99-99D4-665D1AF9D390}" type="datetimeFigureOut">
              <a:rPr lang="en-US" smtClean="0"/>
              <a:t>11/10/2009</a:t>
            </a:fld>
            <a:endParaRPr lang="en-GB"/>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DB7FC6FD-8A7E-4BF4-A01D-643B6BB63C08}" type="slidenum">
              <a:rPr lang="en-GB" smtClean="0"/>
              <a:t>‹#›</a:t>
            </a:fld>
            <a:endParaRPr lang="en-GB"/>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D746FF9D-4E3E-47DE-8283-A06EE3EC3CEC}" type="datetimeFigureOut">
              <a:rPr lang="en-US" smtClean="0"/>
              <a:pPr/>
              <a:t>11/10/2009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54D70BB-FA27-4964-81E7-95D0536C881E}"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746FF9D-4E3E-47DE-8283-A06EE3EC3CEC}" type="datetimeFigureOut">
              <a:rPr lang="en-US" smtClean="0"/>
              <a:pPr/>
              <a:t>11/10/2009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54D70BB-FA27-4964-81E7-95D0536C881E}"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746FF9D-4E3E-47DE-8283-A06EE3EC3CEC}" type="datetimeFigureOut">
              <a:rPr lang="en-US" smtClean="0"/>
              <a:pPr/>
              <a:t>11/10/2009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54D70BB-FA27-4964-81E7-95D0536C881E}"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746FF9D-4E3E-47DE-8283-A06EE3EC3CEC}" type="datetimeFigureOut">
              <a:rPr lang="en-US" smtClean="0"/>
              <a:pPr/>
              <a:t>11/10/2009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54D70BB-FA27-4964-81E7-95D0536C881E}"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746FF9D-4E3E-47DE-8283-A06EE3EC3CEC}" type="datetimeFigureOut">
              <a:rPr lang="en-US" smtClean="0"/>
              <a:pPr/>
              <a:t>11/10/2009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54D70BB-FA27-4964-81E7-95D0536C881E}"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D746FF9D-4E3E-47DE-8283-A06EE3EC3CEC}" type="datetimeFigureOut">
              <a:rPr lang="en-US" smtClean="0"/>
              <a:pPr/>
              <a:t>11/10/2009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54D70BB-FA27-4964-81E7-95D0536C881E}"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D746FF9D-4E3E-47DE-8283-A06EE3EC3CEC}" type="datetimeFigureOut">
              <a:rPr lang="en-US" smtClean="0"/>
              <a:pPr/>
              <a:t>11/10/2009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54D70BB-FA27-4964-81E7-95D0536C881E}"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D746FF9D-4E3E-47DE-8283-A06EE3EC3CEC}" type="datetimeFigureOut">
              <a:rPr lang="en-US" smtClean="0"/>
              <a:pPr/>
              <a:t>11/10/2009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54D70BB-FA27-4964-81E7-95D0536C881E}"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46FF9D-4E3E-47DE-8283-A06EE3EC3CEC}" type="datetimeFigureOut">
              <a:rPr lang="en-US" smtClean="0"/>
              <a:pPr/>
              <a:t>11/10/2009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54D70BB-FA27-4964-81E7-95D0536C881E}"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746FF9D-4E3E-47DE-8283-A06EE3EC3CEC}" type="datetimeFigureOut">
              <a:rPr lang="en-US" smtClean="0"/>
              <a:pPr/>
              <a:t>11/10/2009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54D70BB-FA27-4964-81E7-95D0536C881E}"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746FF9D-4E3E-47DE-8283-A06EE3EC3CEC}" type="datetimeFigureOut">
              <a:rPr lang="en-US" smtClean="0"/>
              <a:pPr/>
              <a:t>11/10/2009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54D70BB-FA27-4964-81E7-95D0536C881E}"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46FF9D-4E3E-47DE-8283-A06EE3EC3CEC}" type="datetimeFigureOut">
              <a:rPr lang="en-US" smtClean="0"/>
              <a:pPr/>
              <a:t>11/10/2009</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54D70BB-FA27-4964-81E7-95D0536C881E}"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b="1" u="sng" dirty="0"/>
              <a:t>A</a:t>
            </a:r>
            <a:r>
              <a:rPr lang="en-GB" b="1" u="sng" dirty="0" smtClean="0"/>
              <a:t>nalysis</a:t>
            </a:r>
            <a:r>
              <a:rPr lang="en-GB" dirty="0" smtClean="0"/>
              <a:t/>
            </a:r>
            <a:br>
              <a:rPr lang="en-GB" dirty="0" smtClean="0"/>
            </a:br>
            <a:endParaRPr lang="en-GB" dirty="0"/>
          </a:p>
        </p:txBody>
      </p:sp>
      <p:sp>
        <p:nvSpPr>
          <p:cNvPr id="3" name="Subtitle 2"/>
          <p:cNvSpPr>
            <a:spLocks noGrp="1"/>
          </p:cNvSpPr>
          <p:nvPr>
            <p:ph type="subTitle" idx="1"/>
          </p:nvPr>
        </p:nvSpPr>
        <p:spPr>
          <a:solidFill>
            <a:srgbClr val="FFFF00"/>
          </a:solidFill>
        </p:spPr>
        <p:txBody>
          <a:bodyPr/>
          <a:lstStyle/>
          <a:p>
            <a:r>
              <a:rPr lang="en-GB" b="1" u="sng" dirty="0" smtClean="0">
                <a:solidFill>
                  <a:schemeClr val="tx1"/>
                </a:solidFill>
              </a:rPr>
              <a:t>Learning Objective: </a:t>
            </a:r>
            <a:r>
              <a:rPr lang="en-GB" dirty="0" smtClean="0">
                <a:solidFill>
                  <a:schemeClr val="tx1"/>
                </a:solidFill>
              </a:rPr>
              <a:t>To complete your analysis</a:t>
            </a:r>
            <a:endParaRPr lang="en-GB" dirty="0">
              <a:solidFill>
                <a:schemeClr val="tx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642909" y="928670"/>
          <a:ext cx="7786742" cy="4429156"/>
        </p:xfrm>
        <a:graphic>
          <a:graphicData uri="http://schemas.openxmlformats.org/drawingml/2006/table">
            <a:tbl>
              <a:tblPr/>
              <a:tblGrid>
                <a:gridCol w="2066841"/>
                <a:gridCol w="1181052"/>
                <a:gridCol w="1181052"/>
                <a:gridCol w="3357797"/>
              </a:tblGrid>
              <a:tr h="984257">
                <a:tc>
                  <a:txBody>
                    <a:bodyPr/>
                    <a:lstStyle/>
                    <a:p>
                      <a:pPr>
                        <a:spcAft>
                          <a:spcPts val="0"/>
                        </a:spcAft>
                      </a:pPr>
                      <a:r>
                        <a:rPr lang="en-GB" sz="2000" b="1" dirty="0">
                          <a:latin typeface="Calibri"/>
                          <a:ea typeface="Times New Roman"/>
                          <a:cs typeface="Times New Roman"/>
                        </a:rPr>
                        <a:t>Analysis</a:t>
                      </a:r>
                    </a:p>
                    <a:p>
                      <a:pPr>
                        <a:spcAft>
                          <a:spcPts val="0"/>
                        </a:spcAft>
                      </a:pPr>
                      <a:r>
                        <a:rPr lang="en-GB" sz="2000" dirty="0">
                          <a:latin typeface="Times New Roman"/>
                          <a:ea typeface="Times New Roman"/>
                          <a:cs typeface="Times New Roman"/>
                        </a:rPr>
                        <a:t>Maximum 8 marks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75000"/>
                      </a:schemeClr>
                    </a:solidFill>
                  </a:tcPr>
                </a:tc>
                <a:tc>
                  <a:txBody>
                    <a:bodyPr/>
                    <a:lstStyle/>
                    <a:p>
                      <a:pPr>
                        <a:spcAft>
                          <a:spcPts val="0"/>
                        </a:spcAft>
                      </a:pPr>
                      <a:r>
                        <a:rPr lang="en-GB" sz="2000" b="1" dirty="0">
                          <a:latin typeface="Calibri"/>
                          <a:ea typeface="Times New Roman"/>
                          <a:cs typeface="Times New Roman"/>
                        </a:rPr>
                        <a:t>Band 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75000"/>
                      </a:schemeClr>
                    </a:solidFill>
                  </a:tcPr>
                </a:tc>
                <a:tc>
                  <a:txBody>
                    <a:bodyPr/>
                    <a:lstStyle/>
                    <a:p>
                      <a:pPr>
                        <a:spcAft>
                          <a:spcPts val="0"/>
                        </a:spcAft>
                      </a:pPr>
                      <a:r>
                        <a:rPr lang="en-GB" sz="2000" b="1" dirty="0">
                          <a:latin typeface="Times New Roman"/>
                          <a:ea typeface="Times New Roman"/>
                          <a:cs typeface="Times New Roman"/>
                        </a:rPr>
                        <a:t>0 – 2 </a:t>
                      </a:r>
                      <a:endParaRPr lang="en-GB" sz="2000" dirty="0">
                        <a:latin typeface="Times New Roman"/>
                        <a:ea typeface="Times New Roman"/>
                        <a:cs typeface="Times New Roman"/>
                      </a:endParaRPr>
                    </a:p>
                    <a:p>
                      <a:pPr>
                        <a:spcAft>
                          <a:spcPts val="0"/>
                        </a:spcAft>
                      </a:pPr>
                      <a:r>
                        <a:rPr lang="en-GB" sz="2000" b="1" dirty="0">
                          <a:latin typeface="Times New Roman"/>
                          <a:ea typeface="Times New Roman"/>
                          <a:cs typeface="Times New Roman"/>
                        </a:rPr>
                        <a:t>Marks</a:t>
                      </a:r>
                      <a:endParaRPr lang="en-GB" sz="20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75000"/>
                      </a:schemeClr>
                    </a:solidFill>
                  </a:tcPr>
                </a:tc>
                <a:tc>
                  <a:txBody>
                    <a:bodyPr/>
                    <a:lstStyle/>
                    <a:p>
                      <a:pPr>
                        <a:spcAft>
                          <a:spcPts val="0"/>
                        </a:spcAft>
                      </a:pPr>
                      <a:r>
                        <a:rPr lang="en-GB" sz="2000" dirty="0">
                          <a:latin typeface="Times New Roman"/>
                          <a:ea typeface="Times New Roman"/>
                          <a:cs typeface="Times New Roman"/>
                        </a:rPr>
                        <a:t>Material presented in a descriptive way.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75000"/>
                      </a:schemeClr>
                    </a:solidFill>
                  </a:tcPr>
                </a:tc>
              </a:tr>
              <a:tr h="1968514">
                <a:tc>
                  <a:txBody>
                    <a:bodyPr/>
                    <a:lstStyle/>
                    <a:p>
                      <a:pPr>
                        <a:spcAft>
                          <a:spcPts val="0"/>
                        </a:spcAft>
                      </a:pPr>
                      <a:r>
                        <a:rPr lang="en-GB" sz="2000">
                          <a:latin typeface="Times New Roman"/>
                          <a:ea typeface="Times New Roman"/>
                          <a:cs typeface="Times New Roman"/>
                        </a:rPr>
                        <a:t> </a:t>
                      </a:r>
                    </a:p>
                  </a:txBody>
                  <a:tcPr marL="0" marR="0"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spcAft>
                          <a:spcPts val="0"/>
                        </a:spcAft>
                      </a:pPr>
                      <a:r>
                        <a:rPr lang="en-GB" sz="2000" b="1" dirty="0">
                          <a:latin typeface="Times New Roman"/>
                          <a:ea typeface="Times New Roman"/>
                          <a:cs typeface="Times New Roman"/>
                        </a:rPr>
                        <a:t>Band 2</a:t>
                      </a:r>
                      <a:endParaRPr lang="en-GB" sz="20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spcAft>
                          <a:spcPts val="0"/>
                        </a:spcAft>
                      </a:pPr>
                      <a:r>
                        <a:rPr lang="en-GB" sz="2000" b="1" dirty="0">
                          <a:latin typeface="Times New Roman"/>
                          <a:ea typeface="Times New Roman"/>
                          <a:cs typeface="Times New Roman"/>
                        </a:rPr>
                        <a:t>3 – 5</a:t>
                      </a:r>
                      <a:endParaRPr lang="en-GB" sz="2000" dirty="0">
                        <a:latin typeface="Times New Roman"/>
                        <a:ea typeface="Times New Roman"/>
                        <a:cs typeface="Times New Roman"/>
                      </a:endParaRPr>
                    </a:p>
                    <a:p>
                      <a:pPr>
                        <a:spcAft>
                          <a:spcPts val="0"/>
                        </a:spcAft>
                      </a:pPr>
                      <a:r>
                        <a:rPr lang="en-GB" sz="2000" b="1" dirty="0">
                          <a:latin typeface="Times New Roman"/>
                          <a:ea typeface="Times New Roman"/>
                          <a:cs typeface="Times New Roman"/>
                        </a:rPr>
                        <a:t>Marks</a:t>
                      </a:r>
                      <a:endParaRPr lang="en-GB" sz="20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spcAft>
                          <a:spcPts val="0"/>
                        </a:spcAft>
                      </a:pPr>
                      <a:r>
                        <a:rPr lang="en-GB" sz="2000" dirty="0">
                          <a:latin typeface="Times New Roman"/>
                          <a:ea typeface="Times New Roman"/>
                          <a:cs typeface="Times New Roman"/>
                        </a:rPr>
                        <a:t>Some data presence questioned. Simple comparison between data made. Some patterns between results may be identified.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r>
              <a:tr h="1476385">
                <a:tc>
                  <a:txBody>
                    <a:bodyPr/>
                    <a:lstStyle/>
                    <a:p>
                      <a:pPr>
                        <a:spcAft>
                          <a:spcPts val="0"/>
                        </a:spcAft>
                      </a:pPr>
                      <a:r>
                        <a:rPr lang="en-GB" sz="2000">
                          <a:latin typeface="Times New Roman"/>
                          <a:ea typeface="Times New Roman"/>
                          <a:cs typeface="Times New Roman"/>
                        </a:rPr>
                        <a:t> </a:t>
                      </a:r>
                    </a:p>
                  </a:txBody>
                  <a:tcPr marL="0" marR="0" marT="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spcAft>
                          <a:spcPts val="0"/>
                        </a:spcAft>
                      </a:pPr>
                      <a:r>
                        <a:rPr lang="en-GB" sz="2000" b="1" dirty="0">
                          <a:latin typeface="Times New Roman"/>
                          <a:ea typeface="Times New Roman"/>
                          <a:cs typeface="Times New Roman"/>
                        </a:rPr>
                        <a:t>Band 3</a:t>
                      </a:r>
                      <a:endParaRPr lang="en-GB" sz="20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tc>
                  <a:txBody>
                    <a:bodyPr/>
                    <a:lstStyle/>
                    <a:p>
                      <a:pPr>
                        <a:spcAft>
                          <a:spcPts val="0"/>
                        </a:spcAft>
                      </a:pPr>
                      <a:r>
                        <a:rPr lang="en-GB" sz="2000" b="1" dirty="0">
                          <a:latin typeface="Times New Roman"/>
                          <a:ea typeface="Times New Roman"/>
                          <a:cs typeface="Times New Roman"/>
                        </a:rPr>
                        <a:t>6 – 8 </a:t>
                      </a:r>
                      <a:endParaRPr lang="en-GB" sz="2000" dirty="0">
                        <a:latin typeface="Times New Roman"/>
                        <a:ea typeface="Times New Roman"/>
                        <a:cs typeface="Times New Roman"/>
                      </a:endParaRPr>
                    </a:p>
                    <a:p>
                      <a:pPr>
                        <a:spcAft>
                          <a:spcPts val="0"/>
                        </a:spcAft>
                      </a:pPr>
                      <a:r>
                        <a:rPr lang="en-GB" sz="2000" b="1" dirty="0">
                          <a:latin typeface="Times New Roman"/>
                          <a:ea typeface="Times New Roman"/>
                          <a:cs typeface="Times New Roman"/>
                        </a:rPr>
                        <a:t>Marks</a:t>
                      </a:r>
                      <a:endParaRPr lang="en-GB" sz="20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tc>
                  <a:txBody>
                    <a:bodyPr/>
                    <a:lstStyle/>
                    <a:p>
                      <a:pPr>
                        <a:spcAft>
                          <a:spcPts val="0"/>
                        </a:spcAft>
                      </a:pPr>
                      <a:r>
                        <a:rPr lang="en-GB" sz="2000" dirty="0">
                          <a:latin typeface="Times New Roman"/>
                          <a:ea typeface="Times New Roman"/>
                          <a:cs typeface="Times New Roman"/>
                        </a:rPr>
                        <a:t>Most of the data presented is questioned. Many comparisons and patterns are made between data.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t>Step 1 of your analysis</a:t>
            </a:r>
            <a:endParaRPr lang="en-GB" b="1" u="sng" dirty="0"/>
          </a:p>
        </p:txBody>
      </p:sp>
      <p:sp>
        <p:nvSpPr>
          <p:cNvPr id="3" name="Content Placeholder 2"/>
          <p:cNvSpPr>
            <a:spLocks noGrp="1"/>
          </p:cNvSpPr>
          <p:nvPr>
            <p:ph idx="1"/>
          </p:nvPr>
        </p:nvSpPr>
        <p:spPr>
          <a:noFill/>
        </p:spPr>
        <p:txBody>
          <a:bodyPr>
            <a:normAutofit fontScale="77500" lnSpcReduction="20000"/>
          </a:bodyPr>
          <a:lstStyle/>
          <a:p>
            <a:r>
              <a:rPr lang="en-GB" dirty="0"/>
              <a:t>Either draw out a chart to tally up the answers to your questions or use Excel spreadsheet (this will help you to produce the graphs and </a:t>
            </a:r>
            <a:r>
              <a:rPr lang="en-GB" dirty="0" smtClean="0"/>
              <a:t>charts). </a:t>
            </a:r>
            <a:r>
              <a:rPr lang="en-GB" dirty="0"/>
              <a:t>This method can be used for questions that offer a range of options, for example:</a:t>
            </a:r>
          </a:p>
          <a:p>
            <a:endParaRPr lang="en-GB" dirty="0"/>
          </a:p>
          <a:p>
            <a:r>
              <a:rPr lang="en-GB" dirty="0"/>
              <a:t>In your opinion, which of the four things mentioned below is the most important cause of crime today?</a:t>
            </a:r>
          </a:p>
          <a:p>
            <a:endParaRPr lang="en-GB" dirty="0"/>
          </a:p>
          <a:p>
            <a:pPr lvl="0"/>
            <a:r>
              <a:rPr lang="en-GB" dirty="0"/>
              <a:t>Unemployment?</a:t>
            </a:r>
          </a:p>
          <a:p>
            <a:pPr lvl="0"/>
            <a:r>
              <a:rPr lang="en-GB" dirty="0"/>
              <a:t>Breakdown of family life?</a:t>
            </a:r>
          </a:p>
          <a:p>
            <a:pPr lvl="0"/>
            <a:r>
              <a:rPr lang="en-GB" dirty="0"/>
              <a:t>Drug use?</a:t>
            </a:r>
          </a:p>
          <a:p>
            <a:pPr lvl="0"/>
            <a:r>
              <a:rPr lang="en-GB" dirty="0"/>
              <a:t>Lack of discipline at school?</a:t>
            </a:r>
          </a:p>
          <a:p>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t>Step 2 of your analysis</a:t>
            </a:r>
            <a:endParaRPr lang="en-GB" b="1" u="sng" dirty="0"/>
          </a:p>
        </p:txBody>
      </p:sp>
      <p:sp>
        <p:nvSpPr>
          <p:cNvPr id="3" name="Content Placeholder 2"/>
          <p:cNvSpPr>
            <a:spLocks noGrp="1"/>
          </p:cNvSpPr>
          <p:nvPr>
            <p:ph idx="1"/>
          </p:nvPr>
        </p:nvSpPr>
        <p:spPr>
          <a:noFill/>
        </p:spPr>
        <p:txBody>
          <a:bodyPr>
            <a:normAutofit/>
          </a:bodyPr>
          <a:lstStyle/>
          <a:p>
            <a:r>
              <a:rPr lang="en-GB" sz="2600" dirty="0"/>
              <a:t>If you are trying to identify different opinions between different groups, for example, boys and girls at school, men and women’s job at home, etc, the next thing you must do id to divide your questionnaires into separate piles. If you are comparing men and women separate the men’s answers form the women’s. If you are comparing attitudes of differing ages, separate each age group into a different pile. Now fill in a tally chart for your questions so you can calculate what percentage of, say, 21-30 year old females thought this or that. </a:t>
            </a:r>
          </a:p>
          <a:p>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t>Step 3 of your analysis</a:t>
            </a:r>
            <a:endParaRPr lang="en-GB" b="1" u="sng" dirty="0"/>
          </a:p>
        </p:txBody>
      </p:sp>
      <p:sp>
        <p:nvSpPr>
          <p:cNvPr id="3" name="Content Placeholder 2"/>
          <p:cNvSpPr>
            <a:spLocks noGrp="1"/>
          </p:cNvSpPr>
          <p:nvPr>
            <p:ph idx="1"/>
          </p:nvPr>
        </p:nvSpPr>
        <p:spPr>
          <a:noFill/>
        </p:spPr>
        <p:txBody>
          <a:bodyPr>
            <a:normAutofit fontScale="92500" lnSpcReduction="10000"/>
          </a:bodyPr>
          <a:lstStyle/>
          <a:p>
            <a:r>
              <a:rPr lang="en-GB" dirty="0"/>
              <a:t>Once you have worked out the numbers for each question and again for men/women different ages, etc, you can begin to present it in a number of ways, the most common are </a:t>
            </a:r>
          </a:p>
          <a:p>
            <a:endParaRPr lang="en-GB" dirty="0"/>
          </a:p>
          <a:p>
            <a:pPr lvl="0"/>
            <a:r>
              <a:rPr lang="en-GB" dirty="0"/>
              <a:t>Tables of information</a:t>
            </a:r>
          </a:p>
          <a:p>
            <a:pPr lvl="0"/>
            <a:r>
              <a:rPr lang="en-GB" dirty="0"/>
              <a:t>Line graphs</a:t>
            </a:r>
          </a:p>
          <a:p>
            <a:pPr lvl="0"/>
            <a:r>
              <a:rPr lang="en-GB" dirty="0"/>
              <a:t>Bar charts</a:t>
            </a:r>
          </a:p>
          <a:p>
            <a:pPr lvl="0"/>
            <a:r>
              <a:rPr lang="en-GB" dirty="0"/>
              <a:t>Pie charts</a:t>
            </a:r>
          </a:p>
          <a:p>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25470"/>
          </a:xfrm>
        </p:spPr>
        <p:txBody>
          <a:bodyPr>
            <a:normAutofit/>
          </a:bodyPr>
          <a:lstStyle/>
          <a:p>
            <a:r>
              <a:rPr lang="en-GB" sz="2000" b="1" u="sng" dirty="0" smtClean="0"/>
              <a:t>Step 4 of your analysis</a:t>
            </a:r>
            <a:endParaRPr lang="en-GB" sz="2000" b="1" u="sng" dirty="0"/>
          </a:p>
        </p:txBody>
      </p:sp>
      <p:sp>
        <p:nvSpPr>
          <p:cNvPr id="3" name="Content Placeholder 2"/>
          <p:cNvSpPr>
            <a:spLocks noGrp="1"/>
          </p:cNvSpPr>
          <p:nvPr>
            <p:ph idx="1"/>
          </p:nvPr>
        </p:nvSpPr>
        <p:spPr>
          <a:xfrm>
            <a:off x="457200" y="1071546"/>
            <a:ext cx="8229600" cy="5054617"/>
          </a:xfrm>
          <a:noFill/>
        </p:spPr>
        <p:txBody>
          <a:bodyPr>
            <a:normAutofit/>
          </a:bodyPr>
          <a:lstStyle/>
          <a:p>
            <a:r>
              <a:rPr lang="en-GB" sz="2400" dirty="0"/>
              <a:t>Do not ignore the information you have gathered from additional texts, I have asked you to do this for a reason. This is how you should use this information</a:t>
            </a:r>
            <a:r>
              <a:rPr lang="en-GB" sz="2400" dirty="0" smtClean="0"/>
              <a:t>:</a:t>
            </a:r>
          </a:p>
          <a:p>
            <a:pPr>
              <a:buNone/>
            </a:pPr>
            <a:endParaRPr lang="en-GB" sz="2400" dirty="0"/>
          </a:p>
          <a:p>
            <a:pPr>
              <a:buNone/>
            </a:pPr>
            <a:endParaRPr lang="en-GB" sz="2400" dirty="0"/>
          </a:p>
          <a:p>
            <a:pPr>
              <a:buNone/>
            </a:pPr>
            <a:r>
              <a:rPr lang="en-GB" sz="2400" dirty="0" smtClean="0"/>
              <a:t>(a) </a:t>
            </a:r>
            <a:r>
              <a:rPr lang="en-GB" sz="2400" dirty="0"/>
              <a:t> </a:t>
            </a:r>
            <a:r>
              <a:rPr lang="en-GB" sz="2400" dirty="0" smtClean="0"/>
              <a:t>Use </a:t>
            </a:r>
            <a:r>
              <a:rPr lang="en-GB" sz="2400" dirty="0"/>
              <a:t>your definition to give clear definitions of sociological terms. A student researching the roles of men and women within the household should explain the differences between segregated and joint conjugal roles, or what symmetrical family means.</a:t>
            </a:r>
          </a:p>
          <a:p>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54032"/>
          </a:xfrm>
        </p:spPr>
        <p:txBody>
          <a:bodyPr>
            <a:normAutofit fontScale="90000"/>
          </a:bodyPr>
          <a:lstStyle/>
          <a:p>
            <a:r>
              <a:rPr lang="en-GB" b="1" u="sng" dirty="0" smtClean="0"/>
              <a:t>Step 4 of your analysis</a:t>
            </a:r>
            <a:endParaRPr lang="en-GB" dirty="0"/>
          </a:p>
        </p:txBody>
      </p:sp>
      <p:sp>
        <p:nvSpPr>
          <p:cNvPr id="3" name="Content Placeholder 2"/>
          <p:cNvSpPr>
            <a:spLocks noGrp="1"/>
          </p:cNvSpPr>
          <p:nvPr>
            <p:ph idx="1"/>
          </p:nvPr>
        </p:nvSpPr>
        <p:spPr>
          <a:xfrm>
            <a:off x="457200" y="1357298"/>
            <a:ext cx="8229600" cy="4768865"/>
          </a:xfrm>
          <a:noFill/>
        </p:spPr>
        <p:txBody>
          <a:bodyPr>
            <a:normAutofit lnSpcReduction="10000"/>
          </a:bodyPr>
          <a:lstStyle/>
          <a:p>
            <a:pPr lvl="1">
              <a:buNone/>
            </a:pPr>
            <a:r>
              <a:rPr lang="en-GB" dirty="0" smtClean="0"/>
              <a:t>(b) You </a:t>
            </a:r>
            <a:r>
              <a:rPr lang="en-GB" dirty="0"/>
              <a:t>should have found information form previous studies, for example if you are studying changes in the family you could use the study of family life in Bethnal Green by </a:t>
            </a:r>
            <a:r>
              <a:rPr lang="en-GB" dirty="0" err="1"/>
              <a:t>Wilmott</a:t>
            </a:r>
            <a:r>
              <a:rPr lang="en-GB" dirty="0"/>
              <a:t> and Young, or if you are looking at women’s roles in family perhaps you could use studies by Ann Oakley. So try to match up what your results show with that from other sociologists or even from textbooks themselves. Support your findings with explanations from other books or sociologists. Don’t just rely on your own results. Back them up.</a:t>
            </a:r>
          </a:p>
          <a:p>
            <a:endParaRPr lang="en-GB"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t>Step 4 of your analysis</a:t>
            </a:r>
            <a:endParaRPr lang="en-GB" b="1" u="sng" dirty="0"/>
          </a:p>
        </p:txBody>
      </p:sp>
      <p:sp>
        <p:nvSpPr>
          <p:cNvPr id="3" name="Content Placeholder 2"/>
          <p:cNvSpPr>
            <a:spLocks noGrp="1"/>
          </p:cNvSpPr>
          <p:nvPr>
            <p:ph idx="1"/>
          </p:nvPr>
        </p:nvSpPr>
        <p:spPr>
          <a:noFill/>
        </p:spPr>
        <p:txBody>
          <a:bodyPr/>
          <a:lstStyle/>
          <a:p>
            <a:pPr lvl="1">
              <a:buNone/>
            </a:pPr>
            <a:r>
              <a:rPr lang="en-GB" dirty="0" smtClean="0"/>
              <a:t>(c) Finally, when you are introducing the work of other sociologists try to find out how they carried out their research – did they use observation, interviews, etc? So you can compare your work to theirs. ‘Sociologist 1 did it like that in 1980 and found such and such. Sociologist 2, did it like that in 1990 and found such and such. I have done it like this and found this.’</a:t>
            </a:r>
          </a:p>
          <a:p>
            <a:pPr>
              <a:buNone/>
            </a:pPr>
            <a:r>
              <a:rPr lang="en-GB" dirty="0" smtClean="0"/>
              <a:t> </a:t>
            </a:r>
          </a:p>
          <a:p>
            <a:endParaRPr lang="en-GB"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1500166" y="785794"/>
          <a:ext cx="5525871" cy="5429289"/>
        </p:xfrm>
        <a:graphic>
          <a:graphicData uri="http://schemas.openxmlformats.org/drawingml/2006/table">
            <a:tbl>
              <a:tblPr/>
              <a:tblGrid>
                <a:gridCol w="1694028"/>
                <a:gridCol w="2257113"/>
                <a:gridCol w="1574730"/>
              </a:tblGrid>
              <a:tr h="638740">
                <a:tc>
                  <a:txBody>
                    <a:bodyPr/>
                    <a:lstStyle/>
                    <a:p>
                      <a:pPr>
                        <a:spcAft>
                          <a:spcPts val="0"/>
                        </a:spcAft>
                      </a:pPr>
                      <a:r>
                        <a:rPr lang="en-GB" sz="2000" b="1" dirty="0">
                          <a:latin typeface="Calibri"/>
                          <a:ea typeface="Times New Roman"/>
                          <a:cs typeface="Times New Roman"/>
                        </a:rPr>
                        <a:t>Analysis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75000"/>
                      </a:schemeClr>
                    </a:solidFill>
                  </a:tcPr>
                </a:tc>
                <a:tc>
                  <a:txBody>
                    <a:bodyPr/>
                    <a:lstStyle/>
                    <a:p>
                      <a:pPr>
                        <a:spcAft>
                          <a:spcPts val="0"/>
                        </a:spcAft>
                      </a:pPr>
                      <a:r>
                        <a:rPr lang="en-GB" sz="2000" dirty="0">
                          <a:latin typeface="Times New Roman"/>
                          <a:ea typeface="Times New Roman"/>
                          <a:cs typeface="Times New Roman"/>
                        </a:rPr>
                        <a:t>1. A tally chart of all your results.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75000"/>
                      </a:schemeClr>
                    </a:solidFill>
                  </a:tcPr>
                </a:tc>
                <a:tc>
                  <a:txBody>
                    <a:bodyPr/>
                    <a:lstStyle/>
                    <a:p>
                      <a:pPr>
                        <a:spcAft>
                          <a:spcPts val="0"/>
                        </a:spcAft>
                      </a:pPr>
                      <a:r>
                        <a:rPr lang="en-GB" sz="2000" dirty="0" smtClean="0">
                          <a:latin typeface="Times New Roman"/>
                          <a:ea typeface="Times New Roman"/>
                          <a:cs typeface="Times New Roman"/>
                        </a:rPr>
                        <a:t>Completed </a:t>
                      </a:r>
                      <a:endParaRPr lang="en-GB" sz="20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75000"/>
                      </a:schemeClr>
                    </a:solidFill>
                  </a:tcPr>
                </a:tc>
              </a:tr>
              <a:tr h="1277480">
                <a:tc>
                  <a:txBody>
                    <a:bodyPr/>
                    <a:lstStyle/>
                    <a:p>
                      <a:pPr>
                        <a:spcAft>
                          <a:spcPts val="0"/>
                        </a:spcAft>
                      </a:pPr>
                      <a:endParaRPr lang="en-GB" sz="20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0C0"/>
                    </a:solidFill>
                  </a:tcPr>
                </a:tc>
                <a:tc>
                  <a:txBody>
                    <a:bodyPr/>
                    <a:lstStyle/>
                    <a:p>
                      <a:pPr>
                        <a:spcAft>
                          <a:spcPts val="0"/>
                        </a:spcAft>
                      </a:pPr>
                      <a:r>
                        <a:rPr lang="en-GB" sz="2000" dirty="0">
                          <a:latin typeface="Times New Roman"/>
                          <a:ea typeface="Times New Roman"/>
                          <a:cs typeface="Times New Roman"/>
                        </a:rPr>
                        <a:t>2. Graphs and charts that are clearly labelled with the question written out.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0C0"/>
                    </a:solidFill>
                  </a:tcPr>
                </a:tc>
                <a:tc>
                  <a:txBody>
                    <a:bodyPr/>
                    <a:lstStyle/>
                    <a:p>
                      <a:pPr>
                        <a:spcAft>
                          <a:spcPts val="0"/>
                        </a:spcAft>
                      </a:pPr>
                      <a:endParaRPr lang="en-GB" sz="20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0C0"/>
                    </a:solidFill>
                  </a:tcPr>
                </a:tc>
              </a:tr>
              <a:tr h="638740">
                <a:tc>
                  <a:txBody>
                    <a:bodyPr/>
                    <a:lstStyle/>
                    <a:p>
                      <a:pPr>
                        <a:spcAft>
                          <a:spcPts val="0"/>
                        </a:spcAft>
                      </a:pPr>
                      <a:endParaRPr lang="en-GB" sz="20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spcAft>
                          <a:spcPts val="0"/>
                        </a:spcAft>
                      </a:pPr>
                      <a:r>
                        <a:rPr lang="en-GB" sz="2000" dirty="0">
                          <a:latin typeface="Times New Roman"/>
                          <a:ea typeface="Times New Roman"/>
                          <a:cs typeface="Times New Roman"/>
                        </a:rPr>
                        <a:t>3. A description of your actual findings.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spcAft>
                          <a:spcPts val="0"/>
                        </a:spcAft>
                      </a:pPr>
                      <a:endParaRPr lang="en-GB" sz="20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r>
              <a:tr h="1916219">
                <a:tc>
                  <a:txBody>
                    <a:bodyPr/>
                    <a:lstStyle/>
                    <a:p>
                      <a:pPr>
                        <a:spcAft>
                          <a:spcPts val="0"/>
                        </a:spcAft>
                      </a:pPr>
                      <a:endParaRPr lang="en-GB" sz="20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spcAft>
                          <a:spcPts val="0"/>
                        </a:spcAft>
                      </a:pPr>
                      <a:r>
                        <a:rPr lang="en-GB" sz="2000" dirty="0">
                          <a:latin typeface="Times New Roman"/>
                          <a:ea typeface="Times New Roman"/>
                          <a:cs typeface="Times New Roman"/>
                        </a:rPr>
                        <a:t>4. Comparisons between your findings and those of other studies, newspaper reports, etc.</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spcAft>
                          <a:spcPts val="0"/>
                        </a:spcAft>
                      </a:pPr>
                      <a:endParaRPr lang="en-GB" sz="20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958110">
                <a:tc>
                  <a:txBody>
                    <a:bodyPr/>
                    <a:lstStyle/>
                    <a:p>
                      <a:pPr>
                        <a:spcAft>
                          <a:spcPts val="0"/>
                        </a:spcAft>
                      </a:pPr>
                      <a:endParaRPr lang="en-GB" sz="20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tc>
                  <a:txBody>
                    <a:bodyPr/>
                    <a:lstStyle/>
                    <a:p>
                      <a:pPr>
                        <a:spcAft>
                          <a:spcPts val="0"/>
                        </a:spcAft>
                      </a:pPr>
                      <a:r>
                        <a:rPr lang="en-GB" sz="2000" dirty="0">
                          <a:latin typeface="Times New Roman"/>
                          <a:ea typeface="Times New Roman"/>
                          <a:cs typeface="Times New Roman"/>
                        </a:rPr>
                        <a:t>5. Any problems you have discovered with your results.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tc>
                  <a:txBody>
                    <a:bodyPr/>
                    <a:lstStyle/>
                    <a:p>
                      <a:pPr>
                        <a:spcAft>
                          <a:spcPts val="0"/>
                        </a:spcAft>
                      </a:pPr>
                      <a:endParaRPr lang="en-GB" sz="20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tr>
            </a:tbl>
          </a:graphicData>
        </a:graphic>
      </p:graphicFrame>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63</TotalTime>
  <Words>617</Words>
  <Application>Microsoft Office PowerPoint</Application>
  <PresentationFormat>On-screen Show (4:3)</PresentationFormat>
  <Paragraphs>53</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Analysis </vt:lpstr>
      <vt:lpstr>Slide 2</vt:lpstr>
      <vt:lpstr>Step 1 of your analysis</vt:lpstr>
      <vt:lpstr>Step 2 of your analysis</vt:lpstr>
      <vt:lpstr>Step 3 of your analysis</vt:lpstr>
      <vt:lpstr>Step 4 of your analysis</vt:lpstr>
      <vt:lpstr>Step 4 of your analysis</vt:lpstr>
      <vt:lpstr>Step 4 of your analysis</vt:lpstr>
      <vt:lpstr>Slide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Farida</dc:creator>
  <cp:lastModifiedBy>JSUNG</cp:lastModifiedBy>
  <cp:revision>6</cp:revision>
  <dcterms:created xsi:type="dcterms:W3CDTF">2009-10-27T10:59:47Z</dcterms:created>
  <dcterms:modified xsi:type="dcterms:W3CDTF">2009-11-10T12:06:22Z</dcterms:modified>
</cp:coreProperties>
</file>